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5" r:id="rId1"/>
  </p:sldMasterIdLst>
  <p:sldIdLst>
    <p:sldId id="256" r:id="rId2"/>
    <p:sldId id="257" r:id="rId3"/>
    <p:sldId id="267" r:id="rId4"/>
    <p:sldId id="268" r:id="rId5"/>
    <p:sldId id="258" r:id="rId6"/>
    <p:sldId id="265" r:id="rId7"/>
    <p:sldId id="260" r:id="rId8"/>
    <p:sldId id="272" r:id="rId9"/>
    <p:sldId id="262" r:id="rId10"/>
    <p:sldId id="259" r:id="rId11"/>
    <p:sldId id="266" r:id="rId12"/>
    <p:sldId id="271" r:id="rId13"/>
    <p:sldId id="263" r:id="rId14"/>
    <p:sldId id="264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0ED"/>
    <a:srgbClr val="24F7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kumimoji="0" lang="en-US" altLang="zh-CN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altLang="zh-CN" dirty="0" smtClean="0"/>
              <a:t>Click to edit Master subtitle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421CB1A6-A9CB-7E4A-A272-F41B3B483F99}" type="datetimeFigureOut">
              <a:rPr lang="en-US" smtClean="0"/>
              <a:pPr/>
              <a:t>4/29/2010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altLang="zh-CN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altLang="zh-CN" dirty="0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dirty="0" smtClean="0"/>
              <a:t>Second level</a:t>
            </a:r>
          </a:p>
          <a:p>
            <a:pPr lvl="2" eaLnBrk="1" latinLnBrk="0" hangingPunct="1"/>
            <a:r>
              <a:rPr kumimoji="0" lang="en-US" altLang="zh-CN" dirty="0" smtClean="0"/>
              <a:t>Third level</a:t>
            </a:r>
          </a:p>
          <a:p>
            <a:pPr lvl="3" eaLnBrk="1" latinLnBrk="0" hangingPunct="1"/>
            <a:r>
              <a:rPr kumimoji="0" lang="en-US" altLang="zh-CN" dirty="0" smtClean="0"/>
              <a:t>Fourth level</a:t>
            </a:r>
          </a:p>
          <a:p>
            <a:pPr lvl="4" eaLnBrk="1" latinLnBrk="0" hangingPunct="1"/>
            <a:r>
              <a:rPr kumimoji="0" lang="en-US" altLang="zh-CN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21CB1A6-A9CB-7E4A-A272-F41B3B483F99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2541316-B175-5A4B-8DBC-C54C4E47A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08241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Digital Signal Processor Chip Design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527" y="4516582"/>
            <a:ext cx="6400800" cy="2133600"/>
          </a:xfrm>
        </p:spPr>
        <p:txBody>
          <a:bodyPr>
            <a:normAutofit/>
          </a:bodyPr>
          <a:lstStyle/>
          <a:p>
            <a:r>
              <a:rPr lang="en-US" altLang="zh-CN" sz="2800" b="1" dirty="0" smtClean="0"/>
              <a:t>TEAM  ADD</a:t>
            </a:r>
          </a:p>
          <a:p>
            <a:r>
              <a:rPr lang="en-US" altLang="zh-CN" dirty="0" smtClean="0"/>
              <a:t>Cary Converse</a:t>
            </a:r>
          </a:p>
          <a:p>
            <a:r>
              <a:rPr lang="en-US" dirty="0" smtClean="0"/>
              <a:t>Mark Galligan</a:t>
            </a:r>
          </a:p>
          <a:p>
            <a:r>
              <a:rPr lang="en-US" dirty="0" smtClean="0"/>
              <a:t>Belinda Stuart</a:t>
            </a:r>
          </a:p>
          <a:p>
            <a:r>
              <a:rPr lang="en-US" dirty="0" err="1" smtClean="0"/>
              <a:t>Chenqian</a:t>
            </a:r>
            <a:r>
              <a:rPr lang="en-US" dirty="0" smtClean="0"/>
              <a:t> </a:t>
            </a:r>
            <a:r>
              <a:rPr lang="en-US" dirty="0" err="1" smtClean="0"/>
              <a:t>Gan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978728" y="3119129"/>
            <a:ext cx="6165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Portable Instruments Company (</a:t>
            </a:r>
            <a:r>
              <a:rPr lang="en-US" sz="2800" dirty="0" err="1" smtClean="0"/>
              <a:t>PICo</a:t>
            </a:r>
            <a:r>
              <a:rPr lang="en-US" sz="2800" dirty="0" smtClean="0"/>
              <a:t>) </a:t>
            </a:r>
          </a:p>
          <a:p>
            <a:r>
              <a:rPr lang="en-US" sz="2800" dirty="0" smtClean="0"/>
              <a:t>Contract Proposal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Benefits and Trade-offs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1403464"/>
            <a:ext cx="4461165" cy="5454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Benefits</a:t>
            </a:r>
          </a:p>
          <a:p>
            <a:r>
              <a:rPr lang="en-US" dirty="0" smtClean="0"/>
              <a:t>Easy to implement</a:t>
            </a:r>
          </a:p>
          <a:p>
            <a:pPr lvl="1"/>
            <a:r>
              <a:rPr lang="en-US" dirty="0" smtClean="0"/>
              <a:t>Standard library</a:t>
            </a:r>
          </a:p>
          <a:p>
            <a:pPr lvl="1"/>
            <a:r>
              <a:rPr lang="en-US" dirty="0" smtClean="0"/>
              <a:t>Bit-sliced design for bit-width flexibility</a:t>
            </a:r>
          </a:p>
          <a:p>
            <a:r>
              <a:rPr lang="en-US" dirty="0" smtClean="0"/>
              <a:t>Size Savings</a:t>
            </a:r>
          </a:p>
          <a:p>
            <a:pPr lvl="1"/>
            <a:r>
              <a:rPr lang="en-US" dirty="0" smtClean="0"/>
              <a:t>Minimized functions off critical path</a:t>
            </a:r>
          </a:p>
          <a:p>
            <a:pPr lvl="1"/>
            <a:r>
              <a:rPr lang="en-US" dirty="0" smtClean="0"/>
              <a:t>Re-use hardware (ADD/SUB) </a:t>
            </a:r>
          </a:p>
          <a:p>
            <a:r>
              <a:rPr lang="en-US" dirty="0" smtClean="0"/>
              <a:t>Lower power consumption</a:t>
            </a:r>
          </a:p>
          <a:p>
            <a:pPr lvl="1"/>
            <a:r>
              <a:rPr lang="en-US" dirty="0" smtClean="0"/>
              <a:t>Compared to previous year projects 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half" idx="1"/>
          </p:nvPr>
        </p:nvSpPr>
        <p:spPr>
          <a:xfrm>
            <a:off x="4461165" y="1403464"/>
            <a:ext cx="4682835" cy="54545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Trade-offs</a:t>
            </a:r>
          </a:p>
          <a:p>
            <a:r>
              <a:rPr lang="en-US" dirty="0" smtClean="0"/>
              <a:t>Large MUX size</a:t>
            </a:r>
          </a:p>
          <a:p>
            <a:pPr lvl="1"/>
            <a:r>
              <a:rPr lang="en-US" dirty="0" smtClean="0"/>
              <a:t>Use of NAND gates for simplicity</a:t>
            </a:r>
          </a:p>
          <a:p>
            <a:pPr lvl="1"/>
            <a:r>
              <a:rPr lang="en-US" dirty="0" smtClean="0"/>
              <a:t>Wary about driving transmission gates</a:t>
            </a:r>
          </a:p>
          <a:p>
            <a:r>
              <a:rPr lang="en-US" dirty="0" smtClean="0"/>
              <a:t>Large Adder Sizing</a:t>
            </a:r>
          </a:p>
          <a:p>
            <a:pPr lvl="1"/>
            <a:r>
              <a:rPr lang="en-US" dirty="0" smtClean="0"/>
              <a:t>Better fan-out</a:t>
            </a:r>
          </a:p>
          <a:p>
            <a:pPr lvl="1"/>
            <a:r>
              <a:rPr lang="en-US" dirty="0" smtClean="0"/>
              <a:t>Easy to cascade </a:t>
            </a:r>
          </a:p>
          <a:p>
            <a:pPr lvl="1"/>
            <a:r>
              <a:rPr lang="en-US" dirty="0" smtClean="0"/>
              <a:t>Reduced carry delay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Values – Team ADD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8" y="1773936"/>
            <a:ext cx="8229601" cy="4623816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34837" y="1773937"/>
          <a:ext cx="5721927" cy="2761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7163"/>
                <a:gridCol w="2784764"/>
              </a:tblGrid>
              <a:tr h="42590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Measurement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“Area”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0.0222 m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62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Avg. Energy per Cycle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2.24134*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kern="1200" baseline="30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-9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Delay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9.446*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kern="1200" baseline="30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-9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546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Final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Metric</a:t>
                      </a:r>
                      <a:endParaRPr lang="en-US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4.439730*10</a:t>
                      </a:r>
                      <a:r>
                        <a:rPr kumimoji="0" lang="en-US" sz="2400" b="1" kern="1200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-27</a:t>
                      </a: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mJs</a:t>
                      </a:r>
                      <a:r>
                        <a:rPr kumimoji="0" lang="en-US" sz="2400" b="1" kern="1200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ADD: Size Breakdown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3532909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ALU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Size (um)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Pass A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itchFamily="18" charset="0"/>
                          <a:cs typeface="Times New Roman" pitchFamily="18" charset="0"/>
                        </a:rPr>
                        <a:t>384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>
                          <a:latin typeface="Times New Roman" pitchFamily="18" charset="0"/>
                          <a:cs typeface="Times New Roman" pitchFamily="18" charset="0"/>
                        </a:rPr>
                        <a:t>ADD/SUB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itchFamily="18" charset="0"/>
                          <a:cs typeface="Times New Roman" pitchFamily="18" charset="0"/>
                        </a:rPr>
                        <a:t>5928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Times New Roman" pitchFamily="18" charset="0"/>
                          <a:cs typeface="Times New Roman" pitchFamily="18" charset="0"/>
                        </a:rPr>
                        <a:t>Shifter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itchFamily="18" charset="0"/>
                          <a:cs typeface="Times New Roman" pitchFamily="18" charset="0"/>
                        </a:rPr>
                        <a:t>807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>
                          <a:latin typeface="Times New Roman" pitchFamily="18" charset="0"/>
                          <a:cs typeface="Times New Roman" pitchFamily="18" charset="0"/>
                        </a:rPr>
                        <a:t>Counter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3705</a:t>
                      </a:r>
                      <a:endParaRPr lang="en-US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Times New Roman" pitchFamily="18" charset="0"/>
                          <a:cs typeface="Times New Roman" pitchFamily="18" charset="0"/>
                        </a:rPr>
                        <a:t>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Times New Roman" pitchFamily="18" charset="0"/>
                          <a:cs typeface="Times New Roman" pitchFamily="18" charset="0"/>
                        </a:rPr>
                        <a:t>6192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662545"/>
          <a:ext cx="60960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47073">
                <a:tc>
                  <a:txBody>
                    <a:bodyPr/>
                    <a:lstStyle/>
                    <a:p>
                      <a:r>
                        <a:rPr lang="en-US" dirty="0" smtClean="0"/>
                        <a:t>Chip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 (um)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Registers and Buffer Size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4608</a:t>
                      </a:r>
                      <a:endParaRPr lang="en-US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Total ALU Size</a:t>
                      </a:r>
                      <a:endParaRPr lang="en-US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Times New Roman" pitchFamily="18" charset="0"/>
                          <a:cs typeface="Times New Roman" pitchFamily="18" charset="0"/>
                        </a:rPr>
                        <a:t>17592</a:t>
                      </a:r>
                      <a:endParaRPr lang="en-US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 Size</a:t>
                      </a:r>
                      <a:endParaRPr lang="en-US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22200</a:t>
                      </a:r>
                      <a:endParaRPr lang="en-US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Average Energy and 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8" y="1773936"/>
            <a:ext cx="8229601" cy="4623816"/>
          </a:xfrm>
        </p:spPr>
        <p:txBody>
          <a:bodyPr/>
          <a:lstStyle/>
          <a:p>
            <a:r>
              <a:rPr lang="en-US" dirty="0" smtClean="0"/>
              <a:t>Avg. Energy Formula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VDD = 5V </a:t>
            </a:r>
            <a:r>
              <a:rPr lang="en-US" dirty="0" smtClean="0">
                <a:sym typeface="Wingdings" pitchFamily="2" charset="2"/>
              </a:rPr>
              <a:t> Avg. Energy = </a:t>
            </a:r>
            <a:r>
              <a:rPr lang="en-US" dirty="0" smtClean="0"/>
              <a:t>2.24134*10</a:t>
            </a:r>
            <a:r>
              <a:rPr lang="en-US" baseline="30000" dirty="0" smtClean="0"/>
              <a:t>-9</a:t>
            </a:r>
            <a:r>
              <a:rPr lang="en-US" dirty="0" smtClean="0"/>
              <a:t>J</a:t>
            </a:r>
          </a:p>
          <a:p>
            <a:pPr lvl="2"/>
            <a:r>
              <a:rPr lang="en-US" dirty="0" smtClean="0"/>
              <a:t>Alternate calculation: VDD = 2.5V;  Avg. Energy = 2.73063*10</a:t>
            </a:r>
            <a:r>
              <a:rPr lang="en-US" baseline="30000" dirty="0" smtClean="0"/>
              <a:t>-10 </a:t>
            </a:r>
            <a:r>
              <a:rPr lang="en-US" dirty="0" smtClean="0"/>
              <a:t>J 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Final Value: 2.24134*10</a:t>
            </a:r>
            <a:r>
              <a:rPr lang="en-US" baseline="30000" dirty="0" smtClean="0">
                <a:solidFill>
                  <a:srgbClr val="002060"/>
                </a:solidFill>
              </a:rPr>
              <a:t>-9</a:t>
            </a:r>
            <a:r>
              <a:rPr lang="en-US" dirty="0" smtClean="0">
                <a:solidFill>
                  <a:srgbClr val="002060"/>
                </a:solidFill>
              </a:rPr>
              <a:t>J</a:t>
            </a:r>
          </a:p>
          <a:p>
            <a:endParaRPr lang="en-US" dirty="0" smtClean="0"/>
          </a:p>
          <a:p>
            <a:r>
              <a:rPr lang="en-US" dirty="0" smtClean="0"/>
              <a:t>Delay</a:t>
            </a:r>
          </a:p>
          <a:p>
            <a:pPr lvl="1"/>
            <a:r>
              <a:rPr lang="en-US" dirty="0" smtClean="0"/>
              <a:t>Critical Path: path through </a:t>
            </a:r>
            <a:r>
              <a:rPr lang="en-US" dirty="0" err="1" smtClean="0"/>
              <a:t>Subtractor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Final Value: 9.446*10</a:t>
            </a:r>
            <a:r>
              <a:rPr lang="en-US" baseline="30000" dirty="0" smtClean="0">
                <a:solidFill>
                  <a:srgbClr val="002060"/>
                </a:solidFill>
              </a:rPr>
              <a:t>-9</a:t>
            </a:r>
            <a:r>
              <a:rPr lang="en-US" dirty="0" smtClean="0">
                <a:solidFill>
                  <a:srgbClr val="002060"/>
                </a:solidFill>
              </a:rPr>
              <a:t>s</a:t>
            </a:r>
          </a:p>
          <a:p>
            <a:pPr lvl="1"/>
            <a:endParaRPr lang="en-US" dirty="0" smtClean="0">
              <a:solidFill>
                <a:srgbClr val="002060"/>
              </a:solidFill>
            </a:endParaRPr>
          </a:p>
          <a:p>
            <a:pPr lvl="1"/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3" name="Picture 1" descr="C:\Users\Bindy\Desktop\screen-capture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0622" y="2299275"/>
            <a:ext cx="7542213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2008 Metric Values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403462"/>
          <a:ext cx="9144000" cy="4986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085"/>
                <a:gridCol w="1619085"/>
                <a:gridCol w="1278365"/>
                <a:gridCol w="1410426"/>
                <a:gridCol w="1489663"/>
                <a:gridCol w="1727376"/>
              </a:tblGrid>
              <a:tr h="933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Equivalent 2010 Metric Value (m*s^2*J)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Delay (s)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"Area" (m)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Power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(W)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Calculated Energy per Cycle (J)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15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Converse,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Galligan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Stuart,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Gan</a:t>
                      </a:r>
                      <a:endParaRPr lang="en-US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4.439730*10</a:t>
                      </a:r>
                      <a:r>
                        <a:rPr kumimoji="0" lang="en-US" sz="1800" b="1" kern="1200" baseline="30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-27</a:t>
                      </a:r>
                      <a:endParaRPr lang="en-US" sz="18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9.446*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2.22*10</a:t>
                      </a:r>
                      <a:r>
                        <a:rPr lang="en-US" sz="18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lang="en-US" sz="1800" b="1" i="0" u="none" strike="noStrike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2.1095*10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2.24134*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-9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769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Andrews, </a:t>
                      </a:r>
                      <a:r>
                        <a:rPr lang="en-US" sz="1800" b="0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Mapar</a:t>
                      </a:r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1800" b="0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Stefanelli</a:t>
                      </a:r>
                      <a:endParaRPr lang="en-US" sz="1800" b="0" i="1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2.245E-27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1.000E-08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7.128E-03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3.150E-02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3.150E-09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96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D. Chen, J. Chen, Headley, Willstatter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2.742E-26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1.150E-08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1.695E-02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1.223E-01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1.223E-08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69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Ashworth, Healy, Williams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6.531E-27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6.000E-09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1.278E-02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1.420E-01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1.420E-08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69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Benson, Combs, </a:t>
                      </a:r>
                      <a:r>
                        <a:rPr lang="en-US" sz="1800" b="0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Lumsden</a:t>
                      </a:r>
                      <a:endParaRPr lang="en-US" sz="1800" b="0" i="1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2.614E-27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9.670E-09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1.165E-02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2.399E-02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2.399E-09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3854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DSP Block Design Specification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creen-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924" y="2540000"/>
            <a:ext cx="5988076" cy="390758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3236" y="2272145"/>
            <a:ext cx="3103419" cy="41256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ALU Functions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NOP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Pass A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Add/Sub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Shift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And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Counter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773936"/>
            <a:ext cx="8437419" cy="4623816"/>
          </a:xfrm>
        </p:spPr>
        <p:txBody>
          <a:bodyPr/>
          <a:lstStyle/>
          <a:p>
            <a:r>
              <a:rPr lang="en-US" dirty="0" smtClean="0"/>
              <a:t>Sizing/ Buffering/Registers</a:t>
            </a:r>
          </a:p>
          <a:p>
            <a:r>
              <a:rPr lang="en-US" dirty="0" smtClean="0"/>
              <a:t>Adder/</a:t>
            </a:r>
            <a:r>
              <a:rPr lang="en-US" dirty="0" err="1" smtClean="0"/>
              <a:t>Subtractor</a:t>
            </a:r>
            <a:endParaRPr lang="en-US" dirty="0" smtClean="0"/>
          </a:p>
          <a:p>
            <a:r>
              <a:rPr lang="en-US" dirty="0" smtClean="0"/>
              <a:t>“8:1” MUX</a:t>
            </a:r>
          </a:p>
          <a:p>
            <a:r>
              <a:rPr lang="en-US" dirty="0" smtClean="0"/>
              <a:t>Counter</a:t>
            </a:r>
          </a:p>
          <a:p>
            <a:r>
              <a:rPr lang="en-US" dirty="0" err="1" smtClean="0"/>
              <a:t>Muxed</a:t>
            </a:r>
            <a:r>
              <a:rPr lang="en-US" dirty="0" smtClean="0"/>
              <a:t> Shifter</a:t>
            </a:r>
          </a:p>
          <a:p>
            <a:r>
              <a:rPr lang="en-US" dirty="0" smtClean="0"/>
              <a:t>Design Benefits and Trade-offs</a:t>
            </a:r>
          </a:p>
          <a:p>
            <a:r>
              <a:rPr lang="en-US" dirty="0" smtClean="0"/>
              <a:t>Metric Evaluation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Sizing/Buffering/Registers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8229600" cy="4623816"/>
          </a:xfrm>
        </p:spPr>
        <p:txBody>
          <a:bodyPr>
            <a:normAutofit/>
          </a:bodyPr>
          <a:lstStyle/>
          <a:p>
            <a:r>
              <a:rPr lang="en-US" dirty="0" smtClean="0"/>
              <a:t>Sizing</a:t>
            </a:r>
          </a:p>
          <a:p>
            <a:pPr lvl="1"/>
            <a:r>
              <a:rPr lang="en-US" dirty="0" smtClean="0"/>
              <a:t>Almost all parts minimum sized</a:t>
            </a:r>
          </a:p>
          <a:p>
            <a:pPr lvl="2"/>
            <a:r>
              <a:rPr lang="en-US" dirty="0" smtClean="0"/>
              <a:t>Basic function input caps within fan-out of 4</a:t>
            </a:r>
          </a:p>
          <a:p>
            <a:pPr lvl="2"/>
            <a:r>
              <a:rPr lang="en-US" dirty="0" smtClean="0"/>
              <a:t>AND, OR, NOP, PASS A</a:t>
            </a:r>
          </a:p>
          <a:p>
            <a:r>
              <a:rPr lang="en-US" dirty="0" smtClean="0"/>
              <a:t>Buffering</a:t>
            </a:r>
          </a:p>
          <a:p>
            <a:pPr lvl="1"/>
            <a:r>
              <a:rPr lang="en-US" dirty="0" smtClean="0"/>
              <a:t>Large buffers on A and B register outputs before gate inputs</a:t>
            </a:r>
          </a:p>
          <a:p>
            <a:pPr lvl="1"/>
            <a:r>
              <a:rPr lang="en-US" dirty="0" smtClean="0"/>
              <a:t>Buffers usually outside of gates</a:t>
            </a:r>
          </a:p>
          <a:p>
            <a:r>
              <a:rPr lang="en-US" dirty="0" smtClean="0"/>
              <a:t>Registers</a:t>
            </a:r>
          </a:p>
          <a:p>
            <a:pPr lvl="1"/>
            <a:r>
              <a:rPr lang="en-US" dirty="0" smtClean="0"/>
              <a:t>Reduce clock skew</a:t>
            </a:r>
          </a:p>
          <a:p>
            <a:pPr lvl="2"/>
            <a:r>
              <a:rPr lang="en-US" dirty="0" smtClean="0"/>
              <a:t>Buffer for clock to match with not-clock signal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ADDER/SUBTRACTOR</a:t>
            </a:r>
            <a:endParaRPr lang="en-US" dirty="0"/>
          </a:p>
        </p:txBody>
      </p:sp>
      <p:pic>
        <p:nvPicPr>
          <p:cNvPr id="1026" name="Picture 2" descr="C:\Users\Bindy\Desktop\add_su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2341418"/>
            <a:ext cx="4067175" cy="322810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593273"/>
            <a:ext cx="7287491" cy="5264727"/>
          </a:xfrm>
        </p:spPr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Single Adder/</a:t>
            </a:r>
            <a:r>
              <a:rPr lang="en-US" dirty="0" err="1" smtClean="0"/>
              <a:t>Subtractor</a:t>
            </a:r>
            <a:r>
              <a:rPr lang="en-US" dirty="0" smtClean="0"/>
              <a:t> block</a:t>
            </a:r>
          </a:p>
          <a:p>
            <a:pPr lvl="2"/>
            <a:r>
              <a:rPr lang="en-US" dirty="0" smtClean="0"/>
              <a:t>Mirror Adder : 2-bit </a:t>
            </a:r>
          </a:p>
          <a:p>
            <a:pPr lvl="3"/>
            <a:r>
              <a:rPr lang="en-US" dirty="0" smtClean="0"/>
              <a:t>Cascaded Component</a:t>
            </a:r>
          </a:p>
          <a:p>
            <a:pPr lvl="3"/>
            <a:r>
              <a:rPr lang="en-US" dirty="0" smtClean="0"/>
              <a:t>Takes advantage of inversion</a:t>
            </a:r>
          </a:p>
          <a:p>
            <a:pPr lvl="3"/>
            <a:r>
              <a:rPr lang="en-US" dirty="0" smtClean="0"/>
              <a:t>Cuts down ripple of carry</a:t>
            </a:r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dirty="0" smtClean="0"/>
              <a:t>Control bit selects ADD or SUB</a:t>
            </a:r>
          </a:p>
          <a:p>
            <a:pPr lvl="2"/>
            <a:r>
              <a:rPr lang="en-US" dirty="0" smtClean="0"/>
              <a:t>Defined by OP Code</a:t>
            </a:r>
          </a:p>
          <a:p>
            <a:pPr lvl="2"/>
            <a:r>
              <a:rPr lang="en-US" dirty="0" smtClean="0"/>
              <a:t>Sub Control = 1 </a:t>
            </a:r>
          </a:p>
          <a:p>
            <a:pPr lvl="3"/>
            <a:r>
              <a:rPr lang="en-US" dirty="0" smtClean="0"/>
              <a:t>Also used in 2’s complement adder carry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Bindy\Desktop\mu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690" y="2355826"/>
            <a:ext cx="3810310" cy="33383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“8:1” MUX (7:1 MUX)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5860473" cy="4623816"/>
          </a:xfrm>
        </p:spPr>
        <p:txBody>
          <a:bodyPr>
            <a:normAutofit/>
          </a:bodyPr>
          <a:lstStyle/>
          <a:p>
            <a:r>
              <a:rPr lang="en-US" dirty="0" smtClean="0"/>
              <a:t>Combination of 6:1 and 2:1 </a:t>
            </a:r>
            <a:r>
              <a:rPr lang="en-US" dirty="0" err="1" smtClean="0"/>
              <a:t>MUXes</a:t>
            </a:r>
            <a:endParaRPr lang="en-US" dirty="0" smtClean="0"/>
          </a:p>
          <a:p>
            <a:pPr lvl="1"/>
            <a:r>
              <a:rPr lang="en-US" dirty="0" smtClean="0"/>
              <a:t>6:1 MUX for other functions</a:t>
            </a:r>
          </a:p>
          <a:p>
            <a:pPr lvl="2"/>
            <a:r>
              <a:rPr lang="en-US" dirty="0" smtClean="0"/>
              <a:t>Output of 6:1 MUX as input to 2:1 MUX</a:t>
            </a:r>
          </a:p>
          <a:p>
            <a:pPr lvl="1"/>
            <a:r>
              <a:rPr lang="en-US" dirty="0" smtClean="0"/>
              <a:t>Final 2:1 MUX for outputs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MUXed</a:t>
            </a:r>
            <a:r>
              <a:rPr lang="en-US" dirty="0" smtClean="0"/>
              <a:t> to minimize delay</a:t>
            </a:r>
          </a:p>
          <a:p>
            <a:pPr lvl="1"/>
            <a:r>
              <a:rPr lang="en-US" dirty="0" smtClean="0"/>
              <a:t>ADD/SUB is the critical path</a:t>
            </a:r>
          </a:p>
          <a:p>
            <a:pPr lvl="2"/>
            <a:r>
              <a:rPr lang="en-US" dirty="0" smtClean="0"/>
              <a:t>Separate 2:1 MUX for speed</a:t>
            </a:r>
          </a:p>
          <a:p>
            <a:pPr lvl="1"/>
            <a:r>
              <a:rPr lang="en-US" dirty="0" smtClean="0"/>
              <a:t>2:1 MUX output Preselected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Arbitrary Function: Counter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63236" y="1634836"/>
            <a:ext cx="8631381" cy="5223164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Functionality</a:t>
            </a:r>
          </a:p>
          <a:p>
            <a:pPr lvl="1"/>
            <a:r>
              <a:rPr lang="en-US" altLang="zh-CN" dirty="0" smtClean="0"/>
              <a:t>Count = [(S0 </a:t>
            </a:r>
            <a:r>
              <a:rPr lang="en-US" dirty="0" smtClean="0"/>
              <a:t>(+)</a:t>
            </a:r>
            <a:r>
              <a:rPr lang="en-US" altLang="zh-CN" dirty="0" smtClean="0"/>
              <a:t> heldS0) +  (S1 </a:t>
            </a:r>
            <a:r>
              <a:rPr lang="en-US" dirty="0" smtClean="0"/>
              <a:t>(+)</a:t>
            </a:r>
            <a:r>
              <a:rPr lang="en-US" altLang="zh-CN" dirty="0" smtClean="0"/>
              <a:t> heldS1) +  (S2 </a:t>
            </a:r>
            <a:r>
              <a:rPr lang="en-US" dirty="0" smtClean="0"/>
              <a:t>(+)</a:t>
            </a:r>
            <a:r>
              <a:rPr lang="en-US" altLang="zh-CN" dirty="0" smtClean="0"/>
              <a:t> heldS2) ]’</a:t>
            </a:r>
          </a:p>
          <a:p>
            <a:pPr lvl="2"/>
            <a:r>
              <a:rPr lang="en-US" altLang="zh-CN" dirty="0" smtClean="0"/>
              <a:t>0</a:t>
            </a:r>
            <a:r>
              <a:rPr lang="en-US" altLang="zh-CN" baseline="30000" dirty="0" smtClean="0"/>
              <a:t>th</a:t>
            </a:r>
            <a:r>
              <a:rPr lang="en-US" altLang="zh-CN" dirty="0" smtClean="0"/>
              <a:t> -&gt; always invert</a:t>
            </a:r>
          </a:p>
          <a:p>
            <a:pPr lvl="1"/>
            <a:r>
              <a:rPr lang="en-US" altLang="zh-CN" dirty="0" smtClean="0"/>
              <a:t>Clear =[ (S0 </a:t>
            </a:r>
            <a:r>
              <a:rPr lang="en-US" dirty="0" smtClean="0"/>
              <a:t>(+)1</a:t>
            </a:r>
            <a:r>
              <a:rPr lang="en-US" altLang="zh-CN" dirty="0" smtClean="0"/>
              <a:t>) +  (S1 </a:t>
            </a:r>
            <a:r>
              <a:rPr lang="en-US" dirty="0" smtClean="0"/>
              <a:t>(+)</a:t>
            </a:r>
            <a:r>
              <a:rPr lang="en-US" altLang="zh-CN" dirty="0" smtClean="0"/>
              <a:t> 1) +  (S2 </a:t>
            </a:r>
            <a:r>
              <a:rPr lang="en-US" dirty="0" smtClean="0"/>
              <a:t>(+)</a:t>
            </a:r>
            <a:r>
              <a:rPr lang="en-US" altLang="zh-CN" dirty="0" smtClean="0"/>
              <a:t> 1) ]’</a:t>
            </a:r>
          </a:p>
          <a:p>
            <a:pPr lvl="2"/>
            <a:r>
              <a:rPr lang="en-US" altLang="zh-CN" dirty="0" smtClean="0"/>
              <a:t>Counter  </a:t>
            </a:r>
            <a:r>
              <a:rPr lang="en-US" altLang="zh-CN" dirty="0" err="1" smtClean="0"/>
              <a:t>opcode</a:t>
            </a:r>
            <a:r>
              <a:rPr lang="en-US" altLang="zh-CN" dirty="0" smtClean="0"/>
              <a:t> is 111</a:t>
            </a:r>
          </a:p>
          <a:p>
            <a:pPr lvl="1"/>
            <a:r>
              <a:rPr lang="en-US" altLang="zh-CN" sz="2400" dirty="0" smtClean="0"/>
              <a:t>Determines the</a:t>
            </a:r>
            <a:r>
              <a:rPr lang="en-US" sz="2400" dirty="0" smtClean="0"/>
              <a:t> number of times a specific function is called</a:t>
            </a:r>
          </a:p>
          <a:p>
            <a:pPr lvl="2"/>
            <a:r>
              <a:rPr lang="en-US" sz="2000" dirty="0" smtClean="0"/>
              <a:t>Function </a:t>
            </a:r>
            <a:r>
              <a:rPr lang="en-US" sz="2000" dirty="0" err="1" smtClean="0"/>
              <a:t>opcode</a:t>
            </a:r>
            <a:r>
              <a:rPr lang="en-US" sz="2000" dirty="0" smtClean="0"/>
              <a:t> specified by 3 least significant bits of input A </a:t>
            </a:r>
          </a:p>
          <a:p>
            <a:pPr lvl="1"/>
            <a:r>
              <a:rPr lang="en-US" sz="2400" dirty="0" smtClean="0"/>
              <a:t>Iterates until called again to output the count value</a:t>
            </a:r>
          </a:p>
          <a:p>
            <a:r>
              <a:rPr lang="en-US" sz="2800" dirty="0" smtClean="0"/>
              <a:t>Usage</a:t>
            </a:r>
          </a:p>
          <a:p>
            <a:pPr lvl="1"/>
            <a:r>
              <a:rPr lang="en-US" sz="2400" dirty="0" smtClean="0"/>
              <a:t>Self-diagnostics</a:t>
            </a:r>
            <a:endParaRPr lang="en-US" sz="2200" dirty="0" smtClean="0"/>
          </a:p>
          <a:p>
            <a:pPr lvl="2"/>
            <a:r>
              <a:rPr lang="en-US" sz="2200" dirty="0" smtClean="0"/>
              <a:t>user input, conditional statements, self-modifying code, large / inaccessible source code, etc.</a:t>
            </a:r>
          </a:p>
          <a:p>
            <a:pPr lvl="2"/>
            <a:endParaRPr lang="en-US" sz="2200" dirty="0" smtClean="0"/>
          </a:p>
          <a:p>
            <a:pPr lvl="1"/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Schematics</a:t>
            </a:r>
            <a:endParaRPr lang="en-US" dirty="0"/>
          </a:p>
        </p:txBody>
      </p:sp>
      <p:pic>
        <p:nvPicPr>
          <p:cNvPr id="26627" name="Picture 3" descr="C:\Users\Bindy\Desktop\1-bit_count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24210"/>
            <a:ext cx="4152900" cy="4657725"/>
          </a:xfrm>
          <a:prstGeom prst="rect">
            <a:avLst/>
          </a:prstGeom>
          <a:noFill/>
        </p:spPr>
      </p:pic>
      <p:pic>
        <p:nvPicPr>
          <p:cNvPr id="26628" name="Picture 4" descr="C:\Users\Bindy\Desktop\cou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4220" y="2618509"/>
            <a:ext cx="4063525" cy="333894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39091" y="1662545"/>
            <a:ext cx="2978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 Bit Counter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3163" y="1662545"/>
            <a:ext cx="3269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Hold Control Bit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773936"/>
            <a:ext cx="7813965" cy="4623816"/>
          </a:xfrm>
        </p:spPr>
        <p:txBody>
          <a:bodyPr/>
          <a:lstStyle/>
          <a:p>
            <a:r>
              <a:rPr lang="en-US" dirty="0" smtClean="0"/>
              <a:t>Design specified a small number of bit shifts</a:t>
            </a:r>
          </a:p>
          <a:p>
            <a:pPr lvl="1"/>
            <a:r>
              <a:rPr lang="en-US" dirty="0" smtClean="0"/>
              <a:t>Practical to implement using </a:t>
            </a:r>
            <a:r>
              <a:rPr lang="en-US" dirty="0" err="1" smtClean="0"/>
              <a:t>MUXes</a:t>
            </a:r>
            <a:endParaRPr lang="en-US" dirty="0" smtClean="0"/>
          </a:p>
          <a:p>
            <a:pPr lvl="1"/>
            <a:r>
              <a:rPr lang="en-US" dirty="0" smtClean="0"/>
              <a:t>More complexity (e.g. a barrel or logarithmic shifter) is not needed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396</TotalTime>
  <Words>606</Words>
  <Application>Microsoft Office PowerPoint</Application>
  <PresentationFormat>On-screen Show (4:3)</PresentationFormat>
  <Paragraphs>189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Digital Signal Processor Chip Design </vt:lpstr>
      <vt:lpstr>Project Description</vt:lpstr>
      <vt:lpstr>Overview</vt:lpstr>
      <vt:lpstr>Sizing/Buffering/Registers</vt:lpstr>
      <vt:lpstr>ADDER/SUBTRACTOR</vt:lpstr>
      <vt:lpstr>“8:1” MUX (7:1 MUX)</vt:lpstr>
      <vt:lpstr>Arbitrary Function: Counter</vt:lpstr>
      <vt:lpstr>Counter Schematics</vt:lpstr>
      <vt:lpstr>Shifter</vt:lpstr>
      <vt:lpstr>Design Benefits and Trade-offs</vt:lpstr>
      <vt:lpstr>Metric Values – Team ADD 2009</vt:lpstr>
      <vt:lpstr>Team ADD: Size Breakdown</vt:lpstr>
      <vt:lpstr>Average Energy and Delay</vt:lpstr>
      <vt:lpstr>2008 Metric Values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 Chip Design</dc:title>
  <dc:creator>Chenqian Gan</dc:creator>
  <cp:lastModifiedBy>Student</cp:lastModifiedBy>
  <cp:revision>167</cp:revision>
  <dcterms:created xsi:type="dcterms:W3CDTF">2010-04-28T01:59:31Z</dcterms:created>
  <dcterms:modified xsi:type="dcterms:W3CDTF">2010-04-29T14:32:08Z</dcterms:modified>
</cp:coreProperties>
</file>